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67" r:id="rId6"/>
    <p:sldId id="268" r:id="rId7"/>
    <p:sldId id="261" r:id="rId8"/>
    <p:sldId id="262" r:id="rId9"/>
    <p:sldId id="263" r:id="rId10"/>
    <p:sldId id="264" r:id="rId11"/>
    <p:sldId id="266" r:id="rId12"/>
    <p:sldId id="265"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5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D7414F-4C43-4178-9C32-5F5E72979F27}" type="datetimeFigureOut">
              <a:rPr lang="en-US" smtClean="0"/>
              <a:t>11/14/2010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7414F-4C43-4178-9C32-5F5E72979F27}" type="datetimeFigureOut">
              <a:rPr lang="en-US" smtClean="0"/>
              <a:t>11/14/2010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7414F-4C43-4178-9C32-5F5E72979F27}" type="datetimeFigureOut">
              <a:rPr lang="en-US" smtClean="0"/>
              <a:t>11/14/2010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7414F-4C43-4178-9C32-5F5E72979F27}" type="datetimeFigureOut">
              <a:rPr lang="en-US" smtClean="0"/>
              <a:t>11/14/2010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D7414F-4C43-4178-9C32-5F5E72979F27}" type="datetimeFigureOut">
              <a:rPr lang="en-US" smtClean="0"/>
              <a:t>11/14/2010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D7414F-4C43-4178-9C32-5F5E72979F27}" type="datetimeFigureOut">
              <a:rPr lang="en-US" smtClean="0"/>
              <a:t>11/14/2010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D7414F-4C43-4178-9C32-5F5E72979F27}" type="datetimeFigureOut">
              <a:rPr lang="en-US" smtClean="0"/>
              <a:t>11/14/2010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D7414F-4C43-4178-9C32-5F5E72979F27}" type="datetimeFigureOut">
              <a:rPr lang="en-US" smtClean="0"/>
              <a:t>11/14/2010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7414F-4C43-4178-9C32-5F5E72979F27}" type="datetimeFigureOut">
              <a:rPr lang="en-US" smtClean="0"/>
              <a:t>11/14/2010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7414F-4C43-4178-9C32-5F5E72979F27}" type="datetimeFigureOut">
              <a:rPr lang="en-US" smtClean="0"/>
              <a:t>11/14/2010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7414F-4C43-4178-9C32-5F5E72979F27}" type="datetimeFigureOut">
              <a:rPr lang="en-US" smtClean="0"/>
              <a:t>11/14/2010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666AB-1A59-4496-B80C-0314542A33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7414F-4C43-4178-9C32-5F5E72979F27}" type="datetimeFigureOut">
              <a:rPr lang="en-US" smtClean="0"/>
              <a:t>11/14/2010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666AB-1A59-4496-B80C-0314542A33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wikipedia.org/wiki/File:Glacier_park1.jpg" TargetMode="External"/><Relationship Id="rId1" Type="http://schemas.openxmlformats.org/officeDocument/2006/relationships/slideLayout" Target="../slideLayouts/slideLayout2.xml"/><Relationship Id="rId6" Type="http://schemas.openxmlformats.org/officeDocument/2006/relationships/hyperlink" Target="http://en.wikipedia.org/wiki/United_States" TargetMode="External"/><Relationship Id="rId5" Type="http://schemas.openxmlformats.org/officeDocument/2006/relationships/hyperlink" Target="http://en.wikipedia.org/wiki/Montana" TargetMode="External"/><Relationship Id="rId4" Type="http://schemas.openxmlformats.org/officeDocument/2006/relationships/hyperlink" Target="http://en.wikipedia.org/wiki/Glacier_National_Park_(U.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en.wikipedia.org/wiki/File:Grand_canyon_hermits_rest_2010.JP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oftschools.com/social_studies/continents/map.j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4.bp.blogspot.com/_Db3ZMubZQj4/THDNQVBZsmI/AAAAAAAAAOo/Kz62yBZfz7w/s1600/Animated+Globe+3+YMPG.gi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n.wikipedia.org/wiki/File:OblateSpheroid.PN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n.wikipedia.org/wiki/File:Mount_Kilimanjaro.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t>Word Study Unit 9:  Geography </a:t>
            </a:r>
            <a:endParaRPr lang="en-US" dirty="0"/>
          </a:p>
        </p:txBody>
      </p:sp>
      <p:sp>
        <p:nvSpPr>
          <p:cNvPr id="3" name="Subtitle 2"/>
          <p:cNvSpPr>
            <a:spLocks noGrp="1"/>
          </p:cNvSpPr>
          <p:nvPr>
            <p:ph type="subTitle" idx="1"/>
          </p:nvPr>
        </p:nvSpPr>
        <p:spPr>
          <a:xfrm>
            <a:off x="1295400" y="2362200"/>
            <a:ext cx="6400800" cy="990600"/>
          </a:xfrm>
        </p:spPr>
        <p:txBody>
          <a:bodyPr/>
          <a:lstStyle/>
          <a:p>
            <a:r>
              <a:rPr lang="en-US" dirty="0" smtClean="0">
                <a:solidFill>
                  <a:srgbClr val="0070C0"/>
                </a:solidFill>
              </a:rPr>
              <a:t>What is geography?</a:t>
            </a:r>
            <a:endParaRPr lang="en-US" dirty="0">
              <a:solidFill>
                <a:srgbClr val="0070C0"/>
              </a:solidFill>
            </a:endParaRPr>
          </a:p>
        </p:txBody>
      </p:sp>
      <p:sp>
        <p:nvSpPr>
          <p:cNvPr id="4" name="Subtitle 2"/>
          <p:cNvSpPr txBox="1">
            <a:spLocks/>
          </p:cNvSpPr>
          <p:nvPr/>
        </p:nvSpPr>
        <p:spPr>
          <a:xfrm>
            <a:off x="1371600" y="3962400"/>
            <a:ext cx="6400800" cy="1905000"/>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rgbClr val="0070C0"/>
                </a:solidFill>
              </a:rPr>
              <a:t>Geography is the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rgbClr val="0070C0"/>
                </a:solidFill>
              </a:rPr>
              <a:t> study of the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rgbClr val="0070C0"/>
                </a:solidFill>
              </a:rPr>
              <a:t>Earth- its surface, its climate, its plant life, and its animal life.</a:t>
            </a:r>
            <a:endParaRPr kumimoji="0" lang="en-US" sz="3200" b="0" i="0" u="none" strike="noStrike" kern="1200" cap="none" spc="0" normalizeH="0" baseline="0" noProof="0" dirty="0" smtClean="0">
              <a:ln>
                <a:noFill/>
              </a:ln>
              <a:solidFill>
                <a:srgbClr val="0070C0"/>
              </a:solidFill>
              <a:effectLst/>
              <a:uLnTx/>
              <a:uFillTx/>
              <a:latin typeface="+mn-lt"/>
              <a:ea typeface="+mn-ea"/>
              <a:cs typeface="+mn-cs"/>
            </a:endParaRPr>
          </a:p>
        </p:txBody>
      </p:sp>
    </p:spTree>
  </p:cSld>
  <p:clrMapOvr>
    <a:masterClrMapping/>
  </p:clrMapOvr>
  <p:transition spd="med">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u="sng" dirty="0" smtClean="0">
                <a:solidFill>
                  <a:srgbClr val="FF0000"/>
                </a:solidFill>
              </a:rPr>
              <a:t>Landforms: </a:t>
            </a:r>
            <a:r>
              <a:rPr lang="en-US" dirty="0" smtClean="0"/>
              <a:t>Any natural formation of rock and dirt</a:t>
            </a:r>
            <a:endParaRPr lang="en-US" dirty="0"/>
          </a:p>
        </p:txBody>
      </p:sp>
      <p:sp>
        <p:nvSpPr>
          <p:cNvPr id="4" name="Title 1"/>
          <p:cNvSpPr txBox="1">
            <a:spLocks/>
          </p:cNvSpPr>
          <p:nvPr/>
        </p:nvSpPr>
        <p:spPr>
          <a:xfrm>
            <a:off x="762000" y="24384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sng" strike="noStrike" kern="1200" cap="none" spc="0" normalizeH="0" baseline="0" noProof="0" dirty="0" smtClean="0">
                <a:ln>
                  <a:noFill/>
                </a:ln>
                <a:solidFill>
                  <a:srgbClr val="FF0000"/>
                </a:solidFill>
                <a:effectLst/>
                <a:uLnTx/>
                <a:uFillTx/>
                <a:latin typeface="+mj-lt"/>
                <a:ea typeface="+mj-ea"/>
                <a:cs typeface="+mj-cs"/>
              </a:rPr>
              <a:t>Landforms</a:t>
            </a:r>
            <a:r>
              <a:rPr kumimoji="0" lang="en-US" sz="4400" b="0" i="0" u="sng" strike="noStrike" kern="1200" cap="none" spc="0" normalizeH="0" noProof="0" dirty="0" smtClean="0">
                <a:ln>
                  <a:noFill/>
                </a:ln>
                <a:solidFill>
                  <a:srgbClr val="FF0000"/>
                </a:solidFill>
                <a:effectLst/>
                <a:uLnTx/>
                <a:uFillTx/>
                <a:latin typeface="+mj-lt"/>
                <a:ea typeface="+mj-ea"/>
                <a:cs typeface="+mj-cs"/>
              </a:rPr>
              <a:t> </a:t>
            </a:r>
            <a:r>
              <a:rPr kumimoji="0" lang="en-US" sz="4400" b="0" i="0" strike="noStrike" kern="1200" cap="none" spc="0" normalizeH="0" noProof="0" dirty="0" smtClean="0">
                <a:ln>
                  <a:noFill/>
                </a:ln>
                <a:solidFill>
                  <a:schemeClr val="tx2">
                    <a:lumMod val="60000"/>
                    <a:lumOff val="40000"/>
                  </a:schemeClr>
                </a:solidFill>
                <a:effectLst/>
                <a:uLnTx/>
                <a:uFillTx/>
                <a:latin typeface="+mj-lt"/>
                <a:ea typeface="+mj-ea"/>
                <a:cs typeface="+mj-cs"/>
              </a:rPr>
              <a:t>can be as large as a mountain and as small as a hill.</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Valley: </a:t>
            </a:r>
            <a:r>
              <a:rPr lang="en-US" dirty="0" smtClean="0"/>
              <a:t>land with a depression or sunken in surface</a:t>
            </a:r>
            <a:endParaRPr lang="en-US" dirty="0"/>
          </a:p>
        </p:txBody>
      </p:sp>
      <p:pic>
        <p:nvPicPr>
          <p:cNvPr id="21506" name="Picture 2" descr="http://upload.wikimedia.org/wikipedia/en/thumb/a/a3/Glacier_park1.jpg/330px-Glacier_park1.jpg">
            <a:hlinkClick r:id="rId2"/>
          </p:cNvPr>
          <p:cNvPicPr>
            <a:picLocks noChangeAspect="1" noChangeArrowheads="1"/>
          </p:cNvPicPr>
          <p:nvPr/>
        </p:nvPicPr>
        <p:blipFill>
          <a:blip r:embed="rId3" cstate="print"/>
          <a:srcRect/>
          <a:stretch>
            <a:fillRect/>
          </a:stretch>
        </p:blipFill>
        <p:spPr bwMode="auto">
          <a:xfrm>
            <a:off x="1752600" y="2057400"/>
            <a:ext cx="6019800" cy="4523971"/>
          </a:xfrm>
          <a:prstGeom prst="rect">
            <a:avLst/>
          </a:prstGeom>
          <a:noFill/>
        </p:spPr>
      </p:pic>
      <p:sp>
        <p:nvSpPr>
          <p:cNvPr id="5" name="Rectangle 4"/>
          <p:cNvSpPr/>
          <p:nvPr/>
        </p:nvSpPr>
        <p:spPr>
          <a:xfrm>
            <a:off x="1524000" y="1447800"/>
            <a:ext cx="6477000" cy="369332"/>
          </a:xfrm>
          <a:prstGeom prst="rect">
            <a:avLst/>
          </a:prstGeom>
        </p:spPr>
        <p:txBody>
          <a:bodyPr wrap="square">
            <a:spAutoFit/>
          </a:bodyPr>
          <a:lstStyle/>
          <a:p>
            <a:r>
              <a:rPr lang="en-US" dirty="0" smtClean="0"/>
              <a:t>U-shaped valley in </a:t>
            </a:r>
            <a:r>
              <a:rPr lang="en-US" dirty="0" smtClean="0">
                <a:hlinkClick r:id="rId4" tooltip="Glacier National Park (U.S.)"/>
              </a:rPr>
              <a:t>Glacier National Park</a:t>
            </a:r>
            <a:r>
              <a:rPr lang="en-US" dirty="0" smtClean="0"/>
              <a:t> in </a:t>
            </a:r>
            <a:r>
              <a:rPr lang="en-US" dirty="0" smtClean="0">
                <a:hlinkClick r:id="rId5" tooltip="Montana"/>
              </a:rPr>
              <a:t>Montana</a:t>
            </a:r>
            <a:r>
              <a:rPr lang="en-US" dirty="0" smtClean="0"/>
              <a:t>, </a:t>
            </a:r>
            <a:r>
              <a:rPr lang="en-US" dirty="0" smtClean="0">
                <a:hlinkClick r:id="rId6" tooltip="United States"/>
              </a:rPr>
              <a:t>United States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Canyon:  </a:t>
            </a:r>
            <a:r>
              <a:rPr lang="en-US" dirty="0" smtClean="0"/>
              <a:t>a deep valley with steep sides</a:t>
            </a:r>
            <a:br>
              <a:rPr lang="en-US" dirty="0" smtClean="0"/>
            </a:br>
            <a:r>
              <a:rPr lang="en-US" dirty="0" smtClean="0"/>
              <a:t>(Grand Canyon in Arizona)</a:t>
            </a:r>
            <a:endParaRPr lang="en-US" dirty="0"/>
          </a:p>
        </p:txBody>
      </p:sp>
      <p:pic>
        <p:nvPicPr>
          <p:cNvPr id="22530" name="Picture 2" descr="http://upload.wikimedia.org/wikipedia/commons/thumb/a/a0/Grand_canyon_hermits_rest_2010.JPG/250px-Grand_canyon_hermits_rest_2010.JPG">
            <a:hlinkClick r:id="rId2"/>
          </p:cNvPr>
          <p:cNvPicPr>
            <a:picLocks noChangeAspect="1" noChangeArrowheads="1"/>
          </p:cNvPicPr>
          <p:nvPr/>
        </p:nvPicPr>
        <p:blipFill>
          <a:blip r:embed="rId3" cstate="print"/>
          <a:srcRect/>
          <a:stretch>
            <a:fillRect/>
          </a:stretch>
        </p:blipFill>
        <p:spPr bwMode="auto">
          <a:xfrm>
            <a:off x="-228600" y="1676400"/>
            <a:ext cx="9372600" cy="650443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Click and Drag Continent Identification Activity</a:t>
            </a:r>
            <a:endParaRPr lang="en-US" dirty="0"/>
          </a:p>
        </p:txBody>
      </p:sp>
      <p:sp>
        <p:nvSpPr>
          <p:cNvPr id="3" name="Content Placeholder 2"/>
          <p:cNvSpPr>
            <a:spLocks noGrp="1"/>
          </p:cNvSpPr>
          <p:nvPr>
            <p:ph idx="1"/>
          </p:nvPr>
        </p:nvSpPr>
        <p:spPr>
          <a:xfrm>
            <a:off x="457200" y="1447800"/>
            <a:ext cx="8229600" cy="4525963"/>
          </a:xfrm>
        </p:spPr>
        <p:txBody>
          <a:bodyPr/>
          <a:lstStyle/>
          <a:p>
            <a:endParaRPr lang="en-US" dirty="0">
              <a:hlinkClick r:id="rId2"/>
            </a:endParaRPr>
          </a:p>
          <a:p>
            <a:pPr>
              <a:buNone/>
            </a:pPr>
            <a:endParaRPr lang="en-US" dirty="0" smtClean="0">
              <a:solidFill>
                <a:schemeClr val="tx2">
                  <a:lumMod val="50000"/>
                </a:schemeClr>
              </a:solidFill>
              <a:hlinkClick r:id="rId2"/>
            </a:endParaRPr>
          </a:p>
          <a:p>
            <a:r>
              <a:rPr lang="en-US" dirty="0" smtClean="0">
                <a:hlinkClick r:id="rId2"/>
              </a:rPr>
              <a:t>http://www.softschools.com/social_studies/continents/map.jsp</a:t>
            </a:r>
            <a:endParaRPr lang="en-US" dirty="0" smtClean="0"/>
          </a:p>
          <a:p>
            <a:pPr>
              <a:buNone/>
            </a:pPr>
            <a:r>
              <a:rPr lang="en-US" dirty="0" smtClean="0"/>
              <a:t>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planet is an oblate spheroid.</a:t>
            </a:r>
            <a:endParaRPr lang="en-US" dirty="0"/>
          </a:p>
        </p:txBody>
      </p:sp>
      <p:pic>
        <p:nvPicPr>
          <p:cNvPr id="17410" name="Picture 2" descr="http://4.bp.blogspot.com/_Db3ZMubZQj4/THDNQVBZsmI/AAAAAAAAAOo/Kz62yBZfz7w/s1600/Animated+Globe+3+YMPG.gif">
            <a:hlinkClick r:id="rId2"/>
          </p:cNvPr>
          <p:cNvPicPr>
            <a:picLocks noChangeAspect="1" noChangeArrowheads="1" noCrop="1"/>
          </p:cNvPicPr>
          <p:nvPr/>
        </p:nvPicPr>
        <p:blipFill>
          <a:blip r:embed="rId3" cstate="print"/>
          <a:srcRect/>
          <a:stretch>
            <a:fillRect/>
          </a:stretch>
        </p:blipFill>
        <p:spPr bwMode="auto">
          <a:xfrm>
            <a:off x="838200" y="1447800"/>
            <a:ext cx="3505200" cy="3481987"/>
          </a:xfrm>
          <a:prstGeom prst="rect">
            <a:avLst/>
          </a:prstGeom>
          <a:noFill/>
        </p:spPr>
      </p:pic>
      <p:pic>
        <p:nvPicPr>
          <p:cNvPr id="17412" name="Picture 4" descr="http://upload.wikimedia.org/wikipedia/commons/thumb/b/b5/OblateSpheroid.PNG/250px-OblateSpheroid.PNG">
            <a:hlinkClick r:id="rId4"/>
          </p:cNvPr>
          <p:cNvPicPr>
            <a:picLocks noChangeAspect="1" noChangeArrowheads="1"/>
          </p:cNvPicPr>
          <p:nvPr/>
        </p:nvPicPr>
        <p:blipFill>
          <a:blip r:embed="rId5" cstate="print"/>
          <a:srcRect/>
          <a:stretch>
            <a:fillRect/>
          </a:stretch>
        </p:blipFill>
        <p:spPr bwMode="auto">
          <a:xfrm>
            <a:off x="5257800" y="2209800"/>
            <a:ext cx="3048000" cy="2340864"/>
          </a:xfrm>
          <a:prstGeom prst="rect">
            <a:avLst/>
          </a:prstGeom>
          <a:noFill/>
        </p:spPr>
      </p:pic>
      <p:sp>
        <p:nvSpPr>
          <p:cNvPr id="6" name="Title 1"/>
          <p:cNvSpPr txBox="1">
            <a:spLocks/>
          </p:cNvSpPr>
          <p:nvPr/>
        </p:nvSpPr>
        <p:spPr>
          <a:xfrm>
            <a:off x="381000" y="52578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Earth is NOT a perfect sphere because it is slightly flattened along the North and South Poles, which is necessary in order for the Earth to rotate.  </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74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Map of Our World</a:t>
            </a:r>
            <a:endParaRPr lang="en-US" dirty="0"/>
          </a:p>
        </p:txBody>
      </p:sp>
      <p:pic>
        <p:nvPicPr>
          <p:cNvPr id="1026" name="Picture 2" descr="http://members.chello.nl/r.kuijt/images/en_continents.gif"/>
          <p:cNvPicPr>
            <a:picLocks noChangeAspect="1" noChangeArrowheads="1"/>
          </p:cNvPicPr>
          <p:nvPr/>
        </p:nvPicPr>
        <p:blipFill>
          <a:blip r:embed="rId2" cstate="print"/>
          <a:srcRect/>
          <a:stretch>
            <a:fillRect/>
          </a:stretch>
        </p:blipFill>
        <p:spPr bwMode="auto">
          <a:xfrm>
            <a:off x="0" y="1676400"/>
            <a:ext cx="9144000" cy="468309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Continents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are </a:t>
            </a:r>
            <a:r>
              <a:rPr lang="en-US" b="1" u="sng" dirty="0" smtClean="0"/>
              <a:t>7 continents </a:t>
            </a:r>
            <a:r>
              <a:rPr lang="en-US" dirty="0" smtClean="0"/>
              <a:t>in our world. </a:t>
            </a:r>
          </a:p>
          <a:p>
            <a:r>
              <a:rPr lang="en-US" dirty="0" smtClean="0"/>
              <a:t>Continents are vast bodies of land. </a:t>
            </a:r>
          </a:p>
          <a:p>
            <a:r>
              <a:rPr lang="en-US" dirty="0" smtClean="0"/>
              <a:t>We live on the continent:</a:t>
            </a:r>
          </a:p>
          <a:p>
            <a:pPr lvl="8"/>
            <a:r>
              <a:rPr lang="en-US" dirty="0" smtClean="0"/>
              <a:t>North America</a:t>
            </a:r>
          </a:p>
          <a:p>
            <a:r>
              <a:rPr lang="en-US" dirty="0" smtClean="0"/>
              <a:t>The other 6 continents are: </a:t>
            </a:r>
          </a:p>
          <a:p>
            <a:pPr lvl="8"/>
            <a:r>
              <a:rPr lang="en-US" dirty="0" smtClean="0"/>
              <a:t>South America</a:t>
            </a:r>
          </a:p>
          <a:p>
            <a:pPr lvl="8"/>
            <a:r>
              <a:rPr lang="en-US" dirty="0" smtClean="0"/>
              <a:t>Europe</a:t>
            </a:r>
          </a:p>
          <a:p>
            <a:pPr lvl="8"/>
            <a:r>
              <a:rPr lang="en-US" dirty="0" smtClean="0"/>
              <a:t>Asia</a:t>
            </a:r>
          </a:p>
          <a:p>
            <a:pPr lvl="8"/>
            <a:r>
              <a:rPr lang="en-US" dirty="0" smtClean="0"/>
              <a:t>Africa</a:t>
            </a:r>
          </a:p>
          <a:p>
            <a:pPr lvl="8"/>
            <a:r>
              <a:rPr lang="en-US" dirty="0" smtClean="0"/>
              <a:t>Antarctica</a:t>
            </a:r>
          </a:p>
          <a:p>
            <a:pPr lvl="8"/>
            <a:r>
              <a:rPr lang="en-US" dirty="0" smtClean="0"/>
              <a:t>Australia/Oceania</a:t>
            </a:r>
            <a:endParaRPr lang="en-US" dirty="0"/>
          </a:p>
          <a:p>
            <a:r>
              <a:rPr lang="en-US" u="sng" dirty="0" smtClean="0"/>
              <a:t>Attention Please:   </a:t>
            </a:r>
            <a:r>
              <a:rPr lang="en-US" dirty="0" smtClean="0"/>
              <a:t>The continent of Australia is now being paired with Oceania in order to incorporate New Zealand and other islands in the Pacific Ocean that want to be recognized as their own land as opposed to just being called Australia.  Therefore, Oceania incorporates Australia, New Zealand, and the other islands in the Pacific Ocean.  </a:t>
            </a:r>
            <a:endParaRPr lang="en-US" dirty="0"/>
          </a:p>
        </p:txBody>
      </p:sp>
    </p:spTree>
  </p:cSld>
  <p:clrMapOvr>
    <a:masterClrMapping/>
  </p:clrMapOvr>
  <p:transition>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3">
                                            <p:txEl>
                                              <p:pRg st="0" end="0"/>
                                            </p:txEl>
                                          </p:spTgt>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checkerboard(across)">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additive="base">
                                        <p:cTn id="3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additive="base">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 calcmode="lin" valueType="num">
                                      <p:cBhvr additive="base">
                                        <p:cTn id="6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u="sng" dirty="0" smtClean="0"/>
              <a:t>Hemisphere:  </a:t>
            </a:r>
            <a:r>
              <a:rPr lang="en-US" dirty="0" smtClean="0"/>
              <a:t>Half a sphere</a:t>
            </a:r>
            <a:endParaRPr lang="en-US" dirty="0"/>
          </a:p>
        </p:txBody>
      </p:sp>
      <p:pic>
        <p:nvPicPr>
          <p:cNvPr id="24578" name="Picture 2" descr="Hemisphere Map, Map of Western Hemisphere, Northern Hemisphere, Eastern Hemisphere, Southern Hemisphere"/>
          <p:cNvPicPr>
            <a:picLocks noChangeAspect="1" noChangeArrowheads="1"/>
          </p:cNvPicPr>
          <p:nvPr/>
        </p:nvPicPr>
        <p:blipFill>
          <a:blip r:embed="rId2" cstate="print"/>
          <a:srcRect/>
          <a:stretch>
            <a:fillRect/>
          </a:stretch>
        </p:blipFill>
        <p:spPr bwMode="auto">
          <a:xfrm>
            <a:off x="1371600" y="2286000"/>
            <a:ext cx="6705600" cy="39725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Latitude and Longitude Lines</a:t>
            </a:r>
            <a:endParaRPr lang="en-US" dirty="0"/>
          </a:p>
        </p:txBody>
      </p:sp>
      <p:pic>
        <p:nvPicPr>
          <p:cNvPr id="25602" name="Picture 2" descr="http://geographyworldonline.com/tutorial/latitudelongitude.jpg"/>
          <p:cNvPicPr>
            <a:picLocks noChangeAspect="1" noChangeArrowheads="1"/>
          </p:cNvPicPr>
          <p:nvPr/>
        </p:nvPicPr>
        <p:blipFill>
          <a:blip r:embed="rId2" cstate="print"/>
          <a:srcRect/>
          <a:stretch>
            <a:fillRect/>
          </a:stretch>
        </p:blipFill>
        <p:spPr bwMode="auto">
          <a:xfrm>
            <a:off x="1" y="1143000"/>
            <a:ext cx="9144000" cy="5105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0"/>
            <a:ext cx="6400800" cy="1752600"/>
          </a:xfrm>
        </p:spPr>
        <p:txBody>
          <a:bodyPr/>
          <a:lstStyle/>
          <a:p>
            <a:r>
              <a:rPr lang="en-US" dirty="0" smtClean="0"/>
              <a:t>Which region of the United States of America do you think New York is located in? </a:t>
            </a:r>
            <a:endParaRPr lang="en-US" dirty="0"/>
          </a:p>
        </p:txBody>
      </p:sp>
      <p:pic>
        <p:nvPicPr>
          <p:cNvPr id="18434" name="Picture 2" descr="http://www.fhwa.dot.gov/congestion/state_information/images/us_map.gif"/>
          <p:cNvPicPr>
            <a:picLocks noChangeAspect="1" noChangeArrowheads="1"/>
          </p:cNvPicPr>
          <p:nvPr/>
        </p:nvPicPr>
        <p:blipFill>
          <a:blip r:embed="rId2" cstate="print"/>
          <a:srcRect/>
          <a:stretch>
            <a:fillRect/>
          </a:stretch>
        </p:blipFill>
        <p:spPr bwMode="auto">
          <a:xfrm>
            <a:off x="228600" y="762000"/>
            <a:ext cx="8653022" cy="5334000"/>
          </a:xfrm>
          <a:prstGeom prst="rect">
            <a:avLst/>
          </a:prstGeom>
          <a:noFill/>
        </p:spPr>
      </p:pic>
      <p:sp>
        <p:nvSpPr>
          <p:cNvPr id="6" name="Title 1"/>
          <p:cNvSpPr txBox="1">
            <a:spLocks/>
          </p:cNvSpPr>
          <p:nvPr/>
        </p:nvSpPr>
        <p:spPr>
          <a:xfrm>
            <a:off x="457200" y="5410200"/>
            <a:ext cx="8229600" cy="1219200"/>
          </a:xfrm>
          <a:prstGeom prst="rect">
            <a:avLst/>
          </a:prstGeom>
        </p:spPr>
        <p:txBody>
          <a:bodyPr vert="horz" lIns="91440" tIns="45720" rIns="91440" bIns="45720" rtlCol="0">
            <a:normAutofit fontScale="97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rgbClr val="FF0000"/>
                </a:solidFill>
                <a:effectLst/>
                <a:uLnTx/>
                <a:uFillTx/>
                <a:latin typeface="+mn-lt"/>
                <a:ea typeface="+mn-ea"/>
                <a:cs typeface="+mn-cs"/>
              </a:rPr>
              <a:t>New York is located in </a:t>
            </a:r>
            <a:r>
              <a:rPr kumimoji="0" lang="en-US" sz="4000" b="0" i="0" u="sng" strike="noStrike" kern="1200" cap="none" spc="0" normalizeH="0" baseline="0" noProof="0" dirty="0" smtClean="0">
                <a:ln>
                  <a:noFill/>
                </a:ln>
                <a:solidFill>
                  <a:srgbClr val="FF0000"/>
                </a:solidFill>
                <a:effectLst/>
                <a:uLnTx/>
                <a:uFillTx/>
                <a:latin typeface="+mn-lt"/>
                <a:ea typeface="+mn-ea"/>
                <a:cs typeface="+mn-cs"/>
              </a:rPr>
              <a:t>the northeastern region </a:t>
            </a:r>
            <a:r>
              <a:rPr kumimoji="0" lang="en-US" sz="4000" b="0" i="0" u="none" strike="noStrike" kern="1200" cap="none" spc="0" normalizeH="0" baseline="0" noProof="0" dirty="0" smtClean="0">
                <a:ln>
                  <a:noFill/>
                </a:ln>
                <a:solidFill>
                  <a:srgbClr val="FF0000"/>
                </a:solidFill>
                <a:effectLst/>
                <a:uLnTx/>
                <a:uFillTx/>
                <a:latin typeface="+mn-lt"/>
                <a:ea typeface="+mn-ea"/>
                <a:cs typeface="+mn-cs"/>
              </a:rPr>
              <a:t>of the United States of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381000"/>
            <a:ext cx="8229600" cy="762000"/>
          </a:xfrm>
        </p:spPr>
        <p:txBody>
          <a:bodyPr>
            <a:normAutofit fontScale="85000" lnSpcReduction="20000"/>
          </a:bodyPr>
          <a:lstStyle/>
          <a:p>
            <a:pPr>
              <a:buNone/>
            </a:pPr>
            <a:r>
              <a:rPr lang="en-US" dirty="0" smtClean="0"/>
              <a:t>              Which states border New York?  Lines that separate each state are known as boundary lines. </a:t>
            </a:r>
            <a:endParaRPr lang="en-US" dirty="0"/>
          </a:p>
        </p:txBody>
      </p:sp>
      <p:pic>
        <p:nvPicPr>
          <p:cNvPr id="19458" name="Picture 2" descr="http://www.northeastsnakes.com/map%20of%20ne%20us.JPG"/>
          <p:cNvPicPr>
            <a:picLocks noChangeAspect="1" noChangeArrowheads="1"/>
          </p:cNvPicPr>
          <p:nvPr/>
        </p:nvPicPr>
        <p:blipFill>
          <a:blip r:embed="rId2" cstate="print"/>
          <a:srcRect/>
          <a:stretch>
            <a:fillRect/>
          </a:stretch>
        </p:blipFill>
        <p:spPr bwMode="auto">
          <a:xfrm>
            <a:off x="2133600" y="1407863"/>
            <a:ext cx="5076247" cy="545013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 Kilimanjaro</a:t>
            </a:r>
            <a:endParaRPr lang="en-US" dirty="0"/>
          </a:p>
        </p:txBody>
      </p:sp>
      <p:pic>
        <p:nvPicPr>
          <p:cNvPr id="20482" name="Picture 2" descr="http://upload.wikimedia.org/wikipedia/commons/thumb/9/91/Mount_Kilimanjaro.jpg/280px-Mount_Kilimanjaro.jpg">
            <a:hlinkClick r:id="rId2"/>
          </p:cNvPr>
          <p:cNvPicPr>
            <a:picLocks noChangeAspect="1" noChangeArrowheads="1"/>
          </p:cNvPicPr>
          <p:nvPr/>
        </p:nvPicPr>
        <p:blipFill>
          <a:blip r:embed="rId3" cstate="print"/>
          <a:srcRect/>
          <a:stretch>
            <a:fillRect/>
          </a:stretch>
        </p:blipFill>
        <p:spPr bwMode="auto">
          <a:xfrm>
            <a:off x="685800" y="3105150"/>
            <a:ext cx="7789333" cy="3505200"/>
          </a:xfrm>
          <a:prstGeom prst="rect">
            <a:avLst/>
          </a:prstGeom>
          <a:noFill/>
        </p:spPr>
      </p:pic>
      <p:sp>
        <p:nvSpPr>
          <p:cNvPr id="5" name="Title 1"/>
          <p:cNvSpPr txBox="1">
            <a:spLocks/>
          </p:cNvSpPr>
          <p:nvPr/>
        </p:nvSpPr>
        <p:spPr>
          <a:xfrm>
            <a:off x="457200" y="1447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-Tallest</a:t>
            </a:r>
            <a:r>
              <a:rPr kumimoji="0" lang="en-US" sz="4400" b="0" i="0" u="none" strike="noStrike" kern="1200" cap="none" spc="0" normalizeH="0" noProof="0" dirty="0" smtClean="0">
                <a:ln>
                  <a:noFill/>
                </a:ln>
                <a:solidFill>
                  <a:schemeClr val="tx1"/>
                </a:solidFill>
                <a:effectLst/>
                <a:uLnTx/>
                <a:uFillTx/>
                <a:latin typeface="+mj-lt"/>
                <a:ea typeface="+mj-ea"/>
                <a:cs typeface="+mj-cs"/>
              </a:rPr>
              <a:t> mountain in Africa</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baseline="0" dirty="0" smtClean="0">
                <a:latin typeface="+mj-lt"/>
                <a:ea typeface="+mj-ea"/>
                <a:cs typeface="+mj-cs"/>
              </a:rPr>
              <a:t>-Elevation</a:t>
            </a:r>
            <a:r>
              <a:rPr lang="en-US" sz="4400" dirty="0" smtClean="0">
                <a:latin typeface="+mj-lt"/>
                <a:ea typeface="+mj-ea"/>
                <a:cs typeface="+mj-cs"/>
              </a:rPr>
              <a:t> of 19,341 feet</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308</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Word Study Unit 9:  Geography </vt:lpstr>
      <vt:lpstr>Our planet is an oblate spheroid.</vt:lpstr>
      <vt:lpstr>A Map of Our World</vt:lpstr>
      <vt:lpstr>Continents </vt:lpstr>
      <vt:lpstr>Hemisphere:  Half a sphere</vt:lpstr>
      <vt:lpstr>Latitude and Longitude Lines</vt:lpstr>
      <vt:lpstr>Slide 7</vt:lpstr>
      <vt:lpstr>Slide 8</vt:lpstr>
      <vt:lpstr>Mt. Kilimanjaro</vt:lpstr>
      <vt:lpstr>Landforms: Any natural formation of rock and dirt</vt:lpstr>
      <vt:lpstr>Valley: land with a depression or sunken in surface</vt:lpstr>
      <vt:lpstr>Canyon:  a deep valley with steep sides (Grand Canyon in Arizona)</vt:lpstr>
      <vt:lpstr>Click and Drag Continent Identification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Study Unit 9:  Geography</dc:title>
  <dc:creator>Deborah</dc:creator>
  <cp:lastModifiedBy>Deborah</cp:lastModifiedBy>
  <cp:revision>16</cp:revision>
  <dcterms:created xsi:type="dcterms:W3CDTF">2010-11-14T19:03:56Z</dcterms:created>
  <dcterms:modified xsi:type="dcterms:W3CDTF">2010-11-14T21:31:26Z</dcterms:modified>
</cp:coreProperties>
</file>